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B6CCB77-B520-4C06-86CA-53354397C54A}">
          <p14:sldIdLst>
            <p14:sldId id="256"/>
            <p14:sldId id="258"/>
            <p14:sldId id="264"/>
            <p14:sldId id="265"/>
            <p14:sldId id="266"/>
            <p14:sldId id="267"/>
            <p14:sldId id="268"/>
            <p14:sldId id="263"/>
          </p14:sldIdLst>
        </p14:section>
        <p14:section name="Untitled Section" id="{0DFE395D-41E2-42F3-BDA6-478B1748A7F0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660"/>
  </p:normalViewPr>
  <p:slideViewPr>
    <p:cSldViewPr snapToGrid="0">
      <p:cViewPr>
        <p:scale>
          <a:sx n="92" d="100"/>
          <a:sy n="92" d="100"/>
        </p:scale>
        <p:origin x="-10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58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5058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00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59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430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772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2547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073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4026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3930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63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EEB18-239A-4770-B66C-8E8EDBDA3086}" type="datetimeFigureOut">
              <a:rPr lang="en-ID" smtClean="0"/>
              <a:t>9/21/2022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1C20D0A-7514-4E4F-896C-7900DE487A9F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22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DA2A9AD-A43C-E82C-1310-F8D0C80CC210}"/>
              </a:ext>
            </a:extLst>
          </p:cNvPr>
          <p:cNvSpPr/>
          <p:nvPr/>
        </p:nvSpPr>
        <p:spPr>
          <a:xfrm>
            <a:off x="673768" y="1790898"/>
            <a:ext cx="8995581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MATA KULIAH </a:t>
            </a:r>
            <a:b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PENDIDIKAN AGAMA ISLAM </a:t>
            </a:r>
          </a:p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(2 SKS)</a:t>
            </a:r>
            <a:b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Mustofa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, S.S.I.,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M.I.Kom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ID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Islamic Background&quot; Images – Browse 8,739 Stock Photos, Vectors, and Video  | Adobe Stock">
            <a:extLst>
              <a:ext uri="{FF2B5EF4-FFF2-40B4-BE49-F238E27FC236}">
                <a16:creationId xmlns:a16="http://schemas.microsoft.com/office/drawing/2014/main" xmlns="" id="{BA7257E3-DC4E-A181-7B7D-8E26E9FE8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60CA5D1-6EB9-5DB0-ADF2-C56A1B32A53B}"/>
              </a:ext>
            </a:extLst>
          </p:cNvPr>
          <p:cNvSpPr txBox="1"/>
          <p:nvPr/>
        </p:nvSpPr>
        <p:spPr>
          <a:xfrm>
            <a:off x="2263941" y="1046629"/>
            <a:ext cx="7895123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MATA KULIAH </a:t>
            </a:r>
            <a:b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PENDIDIKAN AGAMA ISLAM </a:t>
            </a:r>
          </a:p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(2 SKS)</a:t>
            </a:r>
            <a:b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id-ID" sz="4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DR. H. Masruhin.,S.Ag.,M.Pd.I </a:t>
            </a:r>
            <a:endParaRPr lang="en-ID" sz="4800" b="1" cap="none" spc="0" dirty="0">
              <a:ln w="9525">
                <a:solidFill>
                  <a:schemeClr val="bg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590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Gambar Background Pendidikan Budaya, Vektor dan File PSD untuk Unduh Gratis  | Pngtree">
            <a:extLst>
              <a:ext uri="{FF2B5EF4-FFF2-40B4-BE49-F238E27FC236}">
                <a16:creationId xmlns:a16="http://schemas.microsoft.com/office/drawing/2014/main" xmlns="" id="{FDA3FCA9-5897-B982-89B8-B7FCE9898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rrow: Pentagon 1">
            <a:extLst>
              <a:ext uri="{FF2B5EF4-FFF2-40B4-BE49-F238E27FC236}">
                <a16:creationId xmlns:a16="http://schemas.microsoft.com/office/drawing/2014/main" xmlns="" id="{37D158C6-087A-019E-CE88-7BD4EC80C2DF}"/>
              </a:ext>
            </a:extLst>
          </p:cNvPr>
          <p:cNvSpPr/>
          <p:nvPr/>
        </p:nvSpPr>
        <p:spPr>
          <a:xfrm>
            <a:off x="5390147" y="1973179"/>
            <a:ext cx="6724851" cy="2165684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375A0AC-5E9B-C8B3-474A-17179479B4FE}"/>
              </a:ext>
            </a:extLst>
          </p:cNvPr>
          <p:cNvSpPr/>
          <p:nvPr/>
        </p:nvSpPr>
        <p:spPr>
          <a:xfrm>
            <a:off x="5925419" y="2551837"/>
            <a:ext cx="565430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9525">
                  <a:solidFill>
                    <a:srgbClr val="996633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60000" endA="900" endPos="60000" dist="29997" dir="5400000" sy="-100000" algn="bl" rotWithShape="0"/>
                </a:effectLst>
                <a:latin typeface="Arial Narrow" panose="020B0606020202030204" pitchFamily="34" charset="0"/>
              </a:rPr>
              <a:t>Manusia</a:t>
            </a:r>
            <a:r>
              <a:rPr lang="en-US" sz="5400" b="1" cap="none" spc="0" dirty="0">
                <a:ln w="9525">
                  <a:solidFill>
                    <a:srgbClr val="996633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60000" endA="900" endPos="60000" dist="29997" dir="5400000" sy="-100000" algn="bl" rotWithShape="0"/>
                </a:effectLst>
                <a:latin typeface="Arial Narrow" panose="020B0606020202030204" pitchFamily="34" charset="0"/>
              </a:rPr>
              <a:t> dan Agama</a:t>
            </a:r>
            <a:endParaRPr lang="en-ID" sz="5400" b="1" cap="none" spc="0" dirty="0">
              <a:ln w="9525">
                <a:solidFill>
                  <a:srgbClr val="996633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  <a:reflection blurRad="6350" stA="60000" endA="900" endPos="60000" dist="29997" dir="5400000" sy="-100000" algn="bl" rotWithShape="0"/>
              </a:effectLst>
            </a:endParaRPr>
          </a:p>
          <a:p>
            <a:pPr algn="ctr"/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157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resent : Manusia | Sains | Teknologi &amp; Seni - ppt download">
            <a:extLst>
              <a:ext uri="{FF2B5EF4-FFF2-40B4-BE49-F238E27FC236}">
                <a16:creationId xmlns:a16="http://schemas.microsoft.com/office/drawing/2014/main" xmlns="" id="{798C7701-8C55-6A34-2846-9AE13C638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DCCC2BB-C6D4-8C6C-323C-AFCCB9CB18C9}"/>
              </a:ext>
            </a:extLst>
          </p:cNvPr>
          <p:cNvSpPr txBox="1"/>
          <p:nvPr/>
        </p:nvSpPr>
        <p:spPr>
          <a:xfrm>
            <a:off x="324852" y="425694"/>
            <a:ext cx="720210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I.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Manusia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</a:p>
          <a:p>
            <a:pPr marL="342900" indent="-342900">
              <a:buAutoNum type="alphaUcPeriod"/>
            </a:pP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Pengertian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Manusia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Narrow" panose="020B0606020202030204" pitchFamily="34" charset="0"/>
            </a:endParaRPr>
          </a:p>
          <a:p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     1.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Menurut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Para Ahli :</a:t>
            </a:r>
          </a:p>
          <a:p>
            <a:pPr marL="800100" lvl="1" indent="-342900">
              <a:buAutoNum type="alphaLcPeriod"/>
            </a:pP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Menurut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Teori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Psikoanalisis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: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Manusia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adalah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makhluk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memiliki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perilaku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hasil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interaksi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antara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komponen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biologis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(id),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psikologis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(ego),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sosial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(superego), yang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didalamnya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terdapat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unsur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animal (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hewani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),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rasional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(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akali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), dan moral (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nilai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).</a:t>
            </a:r>
          </a:p>
          <a:p>
            <a:pPr marL="800100" lvl="1" indent="-342900">
              <a:buAutoNum type="alphaLcPeriod"/>
            </a:pP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Menurut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Teori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B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ehaviorisme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: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Manusia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sebagai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Homo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Mechanicus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(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Manusia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Mesin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),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aliran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menganalisis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jiwa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manusia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berdasarkan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laporan-laporan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subyektif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. </a:t>
            </a:r>
          </a:p>
          <a:p>
            <a:pPr marL="800100" lvl="1" indent="-342900">
              <a:buAutoNum type="alphaLcPeriod"/>
            </a:pP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Menurut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Teori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Kognitif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: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Manusia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sebagai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makhluk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/ homo sapiens (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manusia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berfikir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).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Manusia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tidak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lagi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dipandang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sebagai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makhluk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bereaksi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secara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pasif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pada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lingkungannya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makhluk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yang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selalu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berfikir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2396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enag: Kebutuhan Al Quran di Indonesia 5 Juta Eksemplar Per Tahun">
            <a:extLst>
              <a:ext uri="{FF2B5EF4-FFF2-40B4-BE49-F238E27FC236}">
                <a16:creationId xmlns:a16="http://schemas.microsoft.com/office/drawing/2014/main" xmlns="" id="{CBAA2CC8-375E-41AD-CE18-DFC4C593E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17C1552-CD1E-E87F-41B9-7FAB46B07430}"/>
              </a:ext>
            </a:extLst>
          </p:cNvPr>
          <p:cNvSpPr txBox="1"/>
          <p:nvPr/>
        </p:nvSpPr>
        <p:spPr>
          <a:xfrm>
            <a:off x="228600" y="431351"/>
            <a:ext cx="85688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Bahnschrift Light SemiCondensed" panose="020B0502040204020203" pitchFamily="34" charset="0"/>
              </a:rPr>
              <a:t>B. </a:t>
            </a:r>
            <a:r>
              <a:rPr lang="en-US" sz="3200" b="1" dirty="0" err="1">
                <a:latin typeface="Bahnschrift Light SemiCondensed" panose="020B0502040204020203" pitchFamily="34" charset="0"/>
              </a:rPr>
              <a:t>Pengertian</a:t>
            </a:r>
            <a:r>
              <a:rPr lang="en-US" sz="3200" b="1" dirty="0">
                <a:latin typeface="Bahnschrift Light SemiCondensed" panose="020B0502040204020203" pitchFamily="34" charset="0"/>
              </a:rPr>
              <a:t> </a:t>
            </a:r>
            <a:r>
              <a:rPr lang="en-US" sz="3200" b="1" dirty="0" err="1">
                <a:latin typeface="Bahnschrift Light SemiCondensed" panose="020B0502040204020203" pitchFamily="34" charset="0"/>
              </a:rPr>
              <a:t>Manusia</a:t>
            </a:r>
            <a:r>
              <a:rPr lang="en-US" sz="3200" b="1" dirty="0">
                <a:latin typeface="Bahnschrift Light SemiCondensed" panose="020B0502040204020203" pitchFamily="34" charset="0"/>
              </a:rPr>
              <a:t> </a:t>
            </a:r>
            <a:r>
              <a:rPr lang="en-US" sz="3200" b="1" dirty="0" err="1">
                <a:latin typeface="Bahnschrift Light SemiCondensed" panose="020B0502040204020203" pitchFamily="34" charset="0"/>
              </a:rPr>
              <a:t>Menurut</a:t>
            </a:r>
            <a:r>
              <a:rPr lang="en-US" sz="3200" b="1" dirty="0">
                <a:latin typeface="Bahnschrift Light SemiCondensed" panose="020B0502040204020203" pitchFamily="34" charset="0"/>
              </a:rPr>
              <a:t> Agama Islam : </a:t>
            </a:r>
            <a:endParaRPr lang="en-ID" sz="3200" b="1" dirty="0">
              <a:latin typeface="Bahnschrift Light SemiCondense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A8EEE65-FD43-CE03-EAA0-2251B1C3ECBA}"/>
              </a:ext>
            </a:extLst>
          </p:cNvPr>
          <p:cNvSpPr txBox="1"/>
          <p:nvPr/>
        </p:nvSpPr>
        <p:spPr>
          <a:xfrm>
            <a:off x="988997" y="1199006"/>
            <a:ext cx="6193856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lphaLcPeriod"/>
            </a:pPr>
            <a:r>
              <a:rPr lang="en-US" sz="3200" dirty="0">
                <a:latin typeface="Bahnschrift Light SemiCondensed" panose="020B0502040204020203" pitchFamily="34" charset="0"/>
              </a:rPr>
              <a:t>Bani Adam : QS. Al </a:t>
            </a:r>
            <a:r>
              <a:rPr lang="en-US" sz="3200" dirty="0" err="1">
                <a:latin typeface="Bahnschrift Light SemiCondensed" panose="020B0502040204020203" pitchFamily="34" charset="0"/>
              </a:rPr>
              <a:t>A’raf</a:t>
            </a:r>
            <a:r>
              <a:rPr lang="en-US" sz="3200" dirty="0">
                <a:latin typeface="Bahnschrift Light SemiCondensed" panose="020B0502040204020203" pitchFamily="34" charset="0"/>
              </a:rPr>
              <a:t> : 31</a:t>
            </a:r>
          </a:p>
          <a:p>
            <a:pPr marL="342900" indent="-342900">
              <a:buAutoNum type="alphaLcPeriod"/>
            </a:pPr>
            <a:r>
              <a:rPr lang="en-US" sz="3200" dirty="0">
                <a:latin typeface="Bahnschrift Light SemiCondensed" panose="020B0502040204020203" pitchFamily="34" charset="0"/>
              </a:rPr>
              <a:t>Al </a:t>
            </a:r>
            <a:r>
              <a:rPr lang="en-US" sz="3200" dirty="0" err="1">
                <a:latin typeface="Bahnschrift Light SemiCondensed" panose="020B0502040204020203" pitchFamily="34" charset="0"/>
              </a:rPr>
              <a:t>Basyar</a:t>
            </a:r>
            <a:r>
              <a:rPr lang="en-US" sz="3200" dirty="0">
                <a:latin typeface="Bahnschrift Light SemiCondensed" panose="020B0502040204020203" pitchFamily="34" charset="0"/>
              </a:rPr>
              <a:t> : QS. Al </a:t>
            </a:r>
            <a:r>
              <a:rPr lang="en-US" sz="3200" dirty="0" err="1">
                <a:latin typeface="Bahnschrift Light SemiCondensed" panose="020B0502040204020203" pitchFamily="34" charset="0"/>
              </a:rPr>
              <a:t>Mukminuun</a:t>
            </a:r>
            <a:r>
              <a:rPr lang="en-US" sz="3200" dirty="0">
                <a:latin typeface="Bahnschrift Light SemiCondensed" panose="020B0502040204020203" pitchFamily="34" charset="0"/>
              </a:rPr>
              <a:t> : 33</a:t>
            </a:r>
          </a:p>
          <a:p>
            <a:pPr marL="342900" indent="-342900">
              <a:buAutoNum type="alphaLcPeriod"/>
            </a:pPr>
            <a:r>
              <a:rPr lang="en-US" sz="3200" dirty="0">
                <a:latin typeface="Bahnschrift Light SemiCondensed" panose="020B0502040204020203" pitchFamily="34" charset="0"/>
              </a:rPr>
              <a:t>Annas : QS. Al Baqarah : 21</a:t>
            </a:r>
          </a:p>
          <a:p>
            <a:pPr marL="342900" indent="-342900">
              <a:buAutoNum type="alphaLcPeriod"/>
            </a:pPr>
            <a:r>
              <a:rPr lang="en-US" sz="3200" dirty="0" err="1">
                <a:latin typeface="Bahnschrift Light SemiCondensed" panose="020B0502040204020203" pitchFamily="34" charset="0"/>
              </a:rPr>
              <a:t>Insan</a:t>
            </a:r>
            <a:r>
              <a:rPr lang="en-US" sz="3200" dirty="0">
                <a:latin typeface="Bahnschrift Light SemiCondensed" panose="020B0502040204020203" pitchFamily="34" charset="0"/>
              </a:rPr>
              <a:t>  : QS.  </a:t>
            </a:r>
            <a:r>
              <a:rPr lang="en-US" sz="3200" dirty="0" err="1">
                <a:latin typeface="Bahnschrift Light SemiCondensed" panose="020B0502040204020203" pitchFamily="34" charset="0"/>
              </a:rPr>
              <a:t>Arrahman</a:t>
            </a:r>
            <a:r>
              <a:rPr lang="en-US" sz="3200" dirty="0">
                <a:latin typeface="Bahnschrift Light SemiCondensed" panose="020B0502040204020203" pitchFamily="34" charset="0"/>
              </a:rPr>
              <a:t> : 3-4</a:t>
            </a:r>
          </a:p>
          <a:p>
            <a:pPr marL="342900" indent="-342900">
              <a:buAutoNum type="alphaLcPeriod"/>
            </a:pPr>
            <a:r>
              <a:rPr lang="en-US" sz="3200" dirty="0">
                <a:latin typeface="Bahnschrift Light SemiCondensed" panose="020B0502040204020203" pitchFamily="34" charset="0"/>
              </a:rPr>
              <a:t>‘</a:t>
            </a:r>
            <a:r>
              <a:rPr lang="en-US" sz="3200" dirty="0" err="1">
                <a:latin typeface="Bahnschrift Light SemiCondensed" panose="020B0502040204020203" pitchFamily="34" charset="0"/>
              </a:rPr>
              <a:t>Abdun</a:t>
            </a:r>
            <a:r>
              <a:rPr lang="en-US" sz="3200" dirty="0">
                <a:latin typeface="Bahnschrift Light SemiCondensed" panose="020B0502040204020203" pitchFamily="34" charset="0"/>
              </a:rPr>
              <a:t> (Hamba)  : QS. Saba’ : 9</a:t>
            </a:r>
          </a:p>
          <a:p>
            <a:pPr marL="342900" indent="-342900">
              <a:buAutoNum type="alphaLcPeriod"/>
            </a:pPr>
            <a:endParaRPr lang="en-US" dirty="0"/>
          </a:p>
          <a:p>
            <a:pPr marL="342900" indent="-342900">
              <a:buAutoNum type="alphaLcPeriod"/>
            </a:pPr>
            <a:endParaRPr lang="en-US" sz="1800" dirty="0"/>
          </a:p>
          <a:p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2297154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ackground Ppt Aesthetic HD Download Gratis">
            <a:extLst>
              <a:ext uri="{FF2B5EF4-FFF2-40B4-BE49-F238E27FC236}">
                <a16:creationId xmlns:a16="http://schemas.microsoft.com/office/drawing/2014/main" xmlns="" id="{4252DFB1-512E-2DE9-207A-ACEE24C00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65DA0DD-8ED7-BE3C-D10B-F0454C43FD48}"/>
              </a:ext>
            </a:extLst>
          </p:cNvPr>
          <p:cNvSpPr txBox="1"/>
          <p:nvPr/>
        </p:nvSpPr>
        <p:spPr>
          <a:xfrm>
            <a:off x="1569721" y="1210998"/>
            <a:ext cx="46899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Bahnschrift SemiLight SemiConde" panose="020B0502040204020203" pitchFamily="34" charset="0"/>
              </a:rPr>
              <a:t>2.  </a:t>
            </a:r>
            <a:r>
              <a:rPr lang="en-US" sz="3600" b="1" dirty="0" err="1">
                <a:latin typeface="Bahnschrift SemiLight SemiConde" panose="020B0502040204020203" pitchFamily="34" charset="0"/>
              </a:rPr>
              <a:t>Asal</a:t>
            </a:r>
            <a:r>
              <a:rPr lang="en-US" sz="3600" b="1" dirty="0">
                <a:latin typeface="Bahnschrift SemiLight SemiConde" panose="020B0502040204020203" pitchFamily="34" charset="0"/>
              </a:rPr>
              <a:t> </a:t>
            </a:r>
            <a:r>
              <a:rPr lang="en-US" sz="3600" b="1" dirty="0" err="1">
                <a:latin typeface="Bahnschrift SemiLight SemiConde" panose="020B0502040204020203" pitchFamily="34" charset="0"/>
              </a:rPr>
              <a:t>usul</a:t>
            </a:r>
            <a:r>
              <a:rPr lang="en-US" sz="3600" b="1" dirty="0">
                <a:latin typeface="Bahnschrift SemiLight SemiConde" panose="020B0502040204020203" pitchFamily="34" charset="0"/>
              </a:rPr>
              <a:t> </a:t>
            </a:r>
            <a:r>
              <a:rPr lang="en-US" sz="3600" b="1" dirty="0" err="1">
                <a:latin typeface="Bahnschrift SemiLight SemiConde" panose="020B0502040204020203" pitchFamily="34" charset="0"/>
              </a:rPr>
              <a:t>Manusia</a:t>
            </a:r>
            <a:r>
              <a:rPr lang="en-US" sz="3600" b="1" dirty="0">
                <a:latin typeface="Bahnschrift SemiLight SemiConde" panose="020B0502040204020203" pitchFamily="34" charset="0"/>
              </a:rPr>
              <a:t> : </a:t>
            </a:r>
            <a:endParaRPr lang="en-ID" sz="3600" b="1" dirty="0">
              <a:latin typeface="Bahnschrift SemiLight SemiConde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938A405-1542-ECB8-C096-F8849A0F253F}"/>
              </a:ext>
            </a:extLst>
          </p:cNvPr>
          <p:cNvSpPr txBox="1"/>
          <p:nvPr/>
        </p:nvSpPr>
        <p:spPr>
          <a:xfrm>
            <a:off x="2018898" y="2077793"/>
            <a:ext cx="894427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Bahnschrift SemiLight SemiConde" panose="020B0502040204020203" pitchFamily="34" charset="0"/>
              </a:rPr>
              <a:t>Awal </a:t>
            </a:r>
            <a:r>
              <a:rPr lang="en-US" sz="1800" dirty="0" err="1">
                <a:latin typeface="Bahnschrift SemiLight SemiConde" panose="020B0502040204020203" pitchFamily="34" charset="0"/>
              </a:rPr>
              <a:t>penciptaan</a:t>
            </a:r>
            <a:r>
              <a:rPr lang="en-US" sz="1800" dirty="0">
                <a:latin typeface="Bahnschrift SemiLight SemiConde" panose="020B0502040204020203" pitchFamily="34" charset="0"/>
              </a:rPr>
              <a:t> </a:t>
            </a:r>
            <a:r>
              <a:rPr lang="en-US" sz="1800" dirty="0" err="1">
                <a:latin typeface="Bahnschrift SemiLight SemiConde" panose="020B0502040204020203" pitchFamily="34" charset="0"/>
              </a:rPr>
              <a:t>manusia</a:t>
            </a:r>
            <a:r>
              <a:rPr lang="en-US" sz="1800" dirty="0">
                <a:latin typeface="Bahnschrift SemiLight SemiConde" panose="020B0502040204020203" pitchFamily="34" charset="0"/>
              </a:rPr>
              <a:t> </a:t>
            </a:r>
            <a:r>
              <a:rPr lang="en-US" sz="1800" dirty="0" err="1">
                <a:latin typeface="Bahnschrift SemiLight SemiConde" panose="020B0502040204020203" pitchFamily="34" charset="0"/>
              </a:rPr>
              <a:t>adalah</a:t>
            </a:r>
            <a:r>
              <a:rPr lang="en-US" sz="1800" dirty="0">
                <a:latin typeface="Bahnschrift SemiLight SemiConde" panose="020B0502040204020203" pitchFamily="34" charset="0"/>
              </a:rPr>
              <a:t> </a:t>
            </a:r>
            <a:r>
              <a:rPr lang="en-US" sz="1800" dirty="0" err="1">
                <a:latin typeface="Bahnschrift SemiLight SemiConde" panose="020B0502040204020203" pitchFamily="34" charset="0"/>
              </a:rPr>
              <a:t>bersifat</a:t>
            </a:r>
            <a:r>
              <a:rPr lang="en-US" sz="1800" dirty="0">
                <a:latin typeface="Bahnschrift SemiLight SemiConde" panose="020B0502040204020203" pitchFamily="34" charset="0"/>
              </a:rPr>
              <a:t> air, yang </a:t>
            </a:r>
            <a:r>
              <a:rPr lang="en-US" sz="1800" dirty="0" err="1">
                <a:latin typeface="Bahnschrift SemiLight SemiConde" panose="020B0502040204020203" pitchFamily="34" charset="0"/>
              </a:rPr>
              <a:t>merupakan</a:t>
            </a:r>
            <a:r>
              <a:rPr lang="en-US" sz="1800" dirty="0">
                <a:latin typeface="Bahnschrift SemiLight SemiConde" panose="020B0502040204020203" pitchFamily="34" charset="0"/>
              </a:rPr>
              <a:t> </a:t>
            </a:r>
            <a:r>
              <a:rPr lang="en-US" sz="1800" dirty="0" err="1">
                <a:latin typeface="Bahnschrift SemiLight SemiConde" panose="020B0502040204020203" pitchFamily="34" charset="0"/>
              </a:rPr>
              <a:t>pokok</a:t>
            </a:r>
            <a:r>
              <a:rPr lang="en-US" sz="1800" dirty="0">
                <a:latin typeface="Bahnschrift SemiLight SemiConde" panose="020B0502040204020203" pitchFamily="34" charset="0"/>
              </a:rPr>
              <a:t> </a:t>
            </a:r>
            <a:r>
              <a:rPr lang="en-US" sz="1800" dirty="0" err="1">
                <a:latin typeface="Bahnschrift SemiLight SemiConde" panose="020B0502040204020203" pitchFamily="34" charset="0"/>
              </a:rPr>
              <a:t>permulaan</a:t>
            </a:r>
            <a:r>
              <a:rPr lang="en-US" sz="1800" dirty="0">
                <a:latin typeface="Bahnschrift SemiLight SemiConde" panose="020B0502040204020203" pitchFamily="34" charset="0"/>
              </a:rPr>
              <a:t> </a:t>
            </a:r>
            <a:r>
              <a:rPr lang="en-US" sz="1800" dirty="0" err="1">
                <a:latin typeface="Bahnschrift SemiLight SemiConde" panose="020B0502040204020203" pitchFamily="34" charset="0"/>
              </a:rPr>
              <a:t>dari</a:t>
            </a:r>
            <a:r>
              <a:rPr lang="en-US" sz="1800" dirty="0">
                <a:latin typeface="Bahnschrift SemiLight SemiConde" panose="020B0502040204020203" pitchFamily="34" charset="0"/>
              </a:rPr>
              <a:t> </a:t>
            </a:r>
            <a:r>
              <a:rPr lang="en-US" sz="1800" dirty="0" err="1">
                <a:latin typeface="Bahnschrift SemiLight SemiConde" panose="020B0502040204020203" pitchFamily="34" charset="0"/>
              </a:rPr>
              <a:t>pembentukan</a:t>
            </a:r>
            <a:r>
              <a:rPr lang="en-US" sz="1800" dirty="0">
                <a:latin typeface="Bahnschrift SemiLight SemiConde" panose="020B0502040204020203" pitchFamily="34" charset="0"/>
              </a:rPr>
              <a:t> </a:t>
            </a:r>
            <a:r>
              <a:rPr lang="en-US" sz="1800" dirty="0" err="1">
                <a:latin typeface="Bahnschrift SemiLight SemiConde" panose="020B0502040204020203" pitchFamily="34" charset="0"/>
              </a:rPr>
              <a:t>alam</a:t>
            </a:r>
            <a:r>
              <a:rPr lang="en-US" sz="1800" dirty="0">
                <a:latin typeface="Bahnschrift SemiLight SemiConde" panose="020B0502040204020203" pitchFamily="34" charset="0"/>
              </a:rPr>
              <a:t> </a:t>
            </a:r>
            <a:r>
              <a:rPr lang="en-US" sz="1800" dirty="0" err="1">
                <a:latin typeface="Bahnschrift SemiLight SemiConde" panose="020B0502040204020203" pitchFamily="34" charset="0"/>
              </a:rPr>
              <a:t>semesta</a:t>
            </a:r>
            <a:r>
              <a:rPr lang="en-US" sz="1800" dirty="0">
                <a:latin typeface="Bahnschrift SemiLight SemiConde" panose="020B0502040204020203" pitchFamily="34" charset="0"/>
              </a:rPr>
              <a:t>. </a:t>
            </a:r>
            <a:r>
              <a:rPr lang="en-US" sz="1800" dirty="0" err="1">
                <a:latin typeface="Bahnschrift SemiLight SemiConde" panose="020B0502040204020203" pitchFamily="34" charset="0"/>
              </a:rPr>
              <a:t>Sebagaimana</a:t>
            </a:r>
            <a:r>
              <a:rPr lang="en-US" sz="1800" dirty="0">
                <a:latin typeface="Bahnschrift SemiLight SemiConde" panose="020B0502040204020203" pitchFamily="34" charset="0"/>
              </a:rPr>
              <a:t> Allah SWT, </a:t>
            </a:r>
            <a:r>
              <a:rPr lang="en-US" sz="1800" dirty="0" err="1">
                <a:latin typeface="Bahnschrift SemiLight SemiConde" panose="020B0502040204020203" pitchFamily="34" charset="0"/>
              </a:rPr>
              <a:t>berfirman</a:t>
            </a:r>
            <a:r>
              <a:rPr lang="en-US" sz="1800" dirty="0">
                <a:latin typeface="Bahnschrift SemiLight SemiConde" panose="020B0502040204020203" pitchFamily="34" charset="0"/>
              </a:rPr>
              <a:t> :</a:t>
            </a:r>
          </a:p>
          <a:p>
            <a:r>
              <a:rPr lang="en-US" sz="1800" dirty="0">
                <a:latin typeface="Bahnschrift SemiLight SemiConde" panose="020B0502040204020203" pitchFamily="34" charset="0"/>
              </a:rPr>
              <a:t>Q.S. Al </a:t>
            </a:r>
            <a:r>
              <a:rPr lang="en-US" sz="1800" dirty="0" err="1">
                <a:latin typeface="Bahnschrift SemiLight SemiConde" panose="020B0502040204020203" pitchFamily="34" charset="0"/>
              </a:rPr>
              <a:t>Anbiya</a:t>
            </a:r>
            <a:r>
              <a:rPr lang="en-US" sz="1800" dirty="0">
                <a:latin typeface="Bahnschrift SemiLight SemiConde" panose="020B0502040204020203" pitchFamily="34" charset="0"/>
              </a:rPr>
              <a:t> : 30</a:t>
            </a:r>
          </a:p>
          <a:p>
            <a:r>
              <a:rPr lang="en-US" sz="1800" dirty="0">
                <a:latin typeface="Bahnschrift SemiLight SemiConde" panose="020B0502040204020203" pitchFamily="34" charset="0"/>
              </a:rPr>
              <a:t>Q.S. </a:t>
            </a:r>
            <a:r>
              <a:rPr lang="en-US" sz="1800" dirty="0" err="1">
                <a:latin typeface="Bahnschrift SemiLight SemiConde" panose="020B0502040204020203" pitchFamily="34" charset="0"/>
              </a:rPr>
              <a:t>Annur</a:t>
            </a:r>
            <a:r>
              <a:rPr lang="en-US" sz="1800" dirty="0">
                <a:latin typeface="Bahnschrift SemiLight SemiConde" panose="020B0502040204020203" pitchFamily="34" charset="0"/>
              </a:rPr>
              <a:t> : 45</a:t>
            </a:r>
          </a:p>
          <a:p>
            <a:r>
              <a:rPr lang="en-US" sz="1800" dirty="0">
                <a:latin typeface="Bahnschrift SemiLight SemiConde" panose="020B0502040204020203" pitchFamily="34" charset="0"/>
              </a:rPr>
              <a:t>Q.S. </a:t>
            </a:r>
            <a:r>
              <a:rPr lang="en-US" sz="1800" dirty="0" err="1">
                <a:latin typeface="Bahnschrift SemiLight SemiConde" panose="020B0502040204020203" pitchFamily="34" charset="0"/>
              </a:rPr>
              <a:t>Annuh</a:t>
            </a:r>
            <a:r>
              <a:rPr lang="en-US" sz="1800" dirty="0">
                <a:latin typeface="Bahnschrift SemiLight SemiConde" panose="020B0502040204020203" pitchFamily="34" charset="0"/>
              </a:rPr>
              <a:t> : 17-18</a:t>
            </a:r>
            <a:endParaRPr lang="en-ID" dirty="0">
              <a:latin typeface="Bahnschrift SemiLight SemiConde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CCBB146-B3FA-4116-D536-DEAFAC835CF5}"/>
              </a:ext>
            </a:extLst>
          </p:cNvPr>
          <p:cNvSpPr txBox="1"/>
          <p:nvPr/>
        </p:nvSpPr>
        <p:spPr>
          <a:xfrm>
            <a:off x="1569721" y="3429000"/>
            <a:ext cx="759353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Bahnschrift SemiLight SemiConde" panose="020B0502040204020203" pitchFamily="34" charset="0"/>
              </a:rPr>
              <a:t>3. </a:t>
            </a:r>
            <a:r>
              <a:rPr lang="en-US" sz="3600" b="1" dirty="0" err="1">
                <a:latin typeface="Bahnschrift SemiLight SemiConde" panose="020B0502040204020203" pitchFamily="34" charset="0"/>
              </a:rPr>
              <a:t>Komponen</a:t>
            </a:r>
            <a:r>
              <a:rPr lang="en-US" sz="3600" b="1" dirty="0">
                <a:latin typeface="Bahnschrift SemiLight SemiConde" panose="020B0502040204020203" pitchFamily="34" charset="0"/>
              </a:rPr>
              <a:t> </a:t>
            </a:r>
            <a:r>
              <a:rPr lang="en-US" sz="3600" b="1" dirty="0" err="1">
                <a:latin typeface="Bahnschrift SemiLight SemiConde" panose="020B0502040204020203" pitchFamily="34" charset="0"/>
              </a:rPr>
              <a:t>Manusia</a:t>
            </a:r>
            <a:r>
              <a:rPr lang="en-US" sz="3600" b="1" dirty="0">
                <a:latin typeface="Bahnschrift SemiLight SemiConde" panose="020B0502040204020203" pitchFamily="34" charset="0"/>
              </a:rPr>
              <a:t> :</a:t>
            </a:r>
            <a:r>
              <a:rPr lang="en-US" sz="3600" dirty="0">
                <a:latin typeface="Bahnschrift SemiLight SemiConde" panose="020B0502040204020203" pitchFamily="34" charset="0"/>
              </a:rPr>
              <a:t>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err="1">
                <a:latin typeface="Bahnschrift SemiLight SemiConde" panose="020B0502040204020203" pitchFamily="34" charset="0"/>
              </a:rPr>
              <a:t>Turaab</a:t>
            </a:r>
            <a:r>
              <a:rPr lang="en-US" dirty="0">
                <a:latin typeface="Bahnschrift SemiLight SemiConde" panose="020B0502040204020203" pitchFamily="34" charset="0"/>
              </a:rPr>
              <a:t> / Tanah </a:t>
            </a:r>
            <a:r>
              <a:rPr lang="en-US" dirty="0" err="1">
                <a:latin typeface="Bahnschrift SemiLight SemiConde" panose="020B0502040204020203" pitchFamily="34" charset="0"/>
              </a:rPr>
              <a:t>Gemuk</a:t>
            </a:r>
            <a:r>
              <a:rPr lang="en-US" dirty="0">
                <a:latin typeface="Bahnschrift SemiLight SemiConde" panose="020B0502040204020203" pitchFamily="34" charset="0"/>
              </a:rPr>
              <a:t> (Qs. Hud : 61)</a:t>
            </a:r>
          </a:p>
          <a:p>
            <a:pPr marL="800100" lvl="1" indent="-342900">
              <a:buAutoNum type="arabicPeriod"/>
            </a:pPr>
            <a:r>
              <a:rPr lang="en-US" dirty="0" err="1">
                <a:latin typeface="Bahnschrift SemiLight SemiConde" panose="020B0502040204020203" pitchFamily="34" charset="0"/>
              </a:rPr>
              <a:t>Tiin</a:t>
            </a:r>
            <a:r>
              <a:rPr lang="en-US" dirty="0">
                <a:latin typeface="Bahnschrift SemiLight SemiConde" panose="020B0502040204020203" pitchFamily="34" charset="0"/>
              </a:rPr>
              <a:t> / Tanah </a:t>
            </a:r>
            <a:r>
              <a:rPr lang="en-US" dirty="0" err="1">
                <a:latin typeface="Bahnschrift SemiLight SemiConde" panose="020B0502040204020203" pitchFamily="34" charset="0"/>
              </a:rPr>
              <a:t>Lempung</a:t>
            </a:r>
            <a:r>
              <a:rPr lang="en-US" dirty="0">
                <a:latin typeface="Bahnschrift SemiLight SemiConde" panose="020B0502040204020203" pitchFamily="34" charset="0"/>
              </a:rPr>
              <a:t> (Qs. </a:t>
            </a:r>
            <a:r>
              <a:rPr lang="en-US" dirty="0" err="1">
                <a:latin typeface="Bahnschrift SemiLight SemiConde" panose="020B0502040204020203" pitchFamily="34" charset="0"/>
              </a:rPr>
              <a:t>Assyahadah</a:t>
            </a:r>
            <a:r>
              <a:rPr lang="en-US" dirty="0">
                <a:latin typeface="Bahnschrift SemiLight SemiConde" panose="020B0502040204020203" pitchFamily="34" charset="0"/>
              </a:rPr>
              <a:t> : 7)</a:t>
            </a:r>
          </a:p>
          <a:p>
            <a:pPr marL="800100" lvl="1" indent="-342900">
              <a:buAutoNum type="arabicPeriod"/>
            </a:pPr>
            <a:r>
              <a:rPr lang="en-US" dirty="0" err="1">
                <a:latin typeface="Bahnschrift SemiLight SemiConde" panose="020B0502040204020203" pitchFamily="34" charset="0"/>
              </a:rPr>
              <a:t>Tiinul</a:t>
            </a:r>
            <a:r>
              <a:rPr lang="en-US" dirty="0">
                <a:latin typeface="Bahnschrift SemiLight SemiConde" panose="020B0502040204020203" pitchFamily="34" charset="0"/>
              </a:rPr>
              <a:t> </a:t>
            </a:r>
            <a:r>
              <a:rPr lang="en-US" dirty="0" err="1">
                <a:latin typeface="Bahnschrift SemiLight SemiConde" panose="020B0502040204020203" pitchFamily="34" charset="0"/>
              </a:rPr>
              <a:t>Laaziib</a:t>
            </a:r>
            <a:r>
              <a:rPr lang="en-US" dirty="0">
                <a:latin typeface="Bahnschrift SemiLight SemiConde" panose="020B0502040204020203" pitchFamily="34" charset="0"/>
              </a:rPr>
              <a:t> / Tanah </a:t>
            </a:r>
            <a:r>
              <a:rPr lang="en-US" dirty="0" err="1">
                <a:latin typeface="Bahnschrift SemiLight SemiConde" panose="020B0502040204020203" pitchFamily="34" charset="0"/>
              </a:rPr>
              <a:t>lempung</a:t>
            </a:r>
            <a:r>
              <a:rPr lang="en-US" dirty="0">
                <a:latin typeface="Bahnschrift SemiLight SemiConde" panose="020B0502040204020203" pitchFamily="34" charset="0"/>
              </a:rPr>
              <a:t> yang </a:t>
            </a:r>
            <a:r>
              <a:rPr lang="en-US" dirty="0" err="1">
                <a:latin typeface="Bahnschrift SemiLight SemiConde" panose="020B0502040204020203" pitchFamily="34" charset="0"/>
              </a:rPr>
              <a:t>pekat</a:t>
            </a:r>
            <a:r>
              <a:rPr lang="en-US" dirty="0">
                <a:latin typeface="Bahnschrift SemiLight SemiConde" panose="020B0502040204020203" pitchFamily="34" charset="0"/>
              </a:rPr>
              <a:t> (QS. As-</a:t>
            </a:r>
            <a:r>
              <a:rPr lang="en-US" dirty="0" err="1">
                <a:latin typeface="Bahnschrift SemiLight SemiConde" panose="020B0502040204020203" pitchFamily="34" charset="0"/>
              </a:rPr>
              <a:t>Saffat</a:t>
            </a:r>
            <a:r>
              <a:rPr lang="en-US" dirty="0">
                <a:latin typeface="Bahnschrift SemiLight SemiConde" panose="020B0502040204020203" pitchFamily="34" charset="0"/>
              </a:rPr>
              <a:t> : 11)</a:t>
            </a:r>
          </a:p>
          <a:p>
            <a:pPr marL="800100" lvl="1" indent="-342900">
              <a:buAutoNum type="arabicPeriod"/>
            </a:pPr>
            <a:r>
              <a:rPr lang="en-US" dirty="0" err="1">
                <a:latin typeface="Bahnschrift SemiLight SemiConde" panose="020B0502040204020203" pitchFamily="34" charset="0"/>
              </a:rPr>
              <a:t>Salsaluun</a:t>
            </a:r>
            <a:r>
              <a:rPr lang="en-US" dirty="0">
                <a:latin typeface="Bahnschrift SemiLight SemiConde" panose="020B0502040204020203" pitchFamily="34" charset="0"/>
              </a:rPr>
              <a:t> / </a:t>
            </a:r>
            <a:r>
              <a:rPr lang="en-US" dirty="0" err="1">
                <a:latin typeface="Bahnschrift SemiLight SemiConde" panose="020B0502040204020203" pitchFamily="34" charset="0"/>
              </a:rPr>
              <a:t>lempung</a:t>
            </a:r>
            <a:r>
              <a:rPr lang="en-US" dirty="0">
                <a:latin typeface="Bahnschrift SemiLight SemiConde" panose="020B0502040204020203" pitchFamily="34" charset="0"/>
              </a:rPr>
              <a:t> </a:t>
            </a:r>
            <a:r>
              <a:rPr lang="en-US" dirty="0" err="1">
                <a:latin typeface="Bahnschrift SemiLight SemiConde" panose="020B0502040204020203" pitchFamily="34" charset="0"/>
              </a:rPr>
              <a:t>seperti</a:t>
            </a:r>
            <a:r>
              <a:rPr lang="en-US" dirty="0">
                <a:latin typeface="Bahnschrift SemiLight SemiConde" panose="020B0502040204020203" pitchFamily="34" charset="0"/>
              </a:rPr>
              <a:t> </a:t>
            </a:r>
            <a:r>
              <a:rPr lang="en-US" dirty="0" err="1">
                <a:latin typeface="Bahnschrift SemiLight SemiConde" panose="020B0502040204020203" pitchFamily="34" charset="0"/>
              </a:rPr>
              <a:t>tembikar</a:t>
            </a:r>
            <a:r>
              <a:rPr lang="en-US" dirty="0">
                <a:latin typeface="Bahnschrift SemiLight SemiConde" panose="020B0502040204020203" pitchFamily="34" charset="0"/>
              </a:rPr>
              <a:t> (QS. Al </a:t>
            </a:r>
            <a:r>
              <a:rPr lang="en-US" dirty="0" err="1">
                <a:latin typeface="Bahnschrift SemiLight SemiConde" panose="020B0502040204020203" pitchFamily="34" charset="0"/>
              </a:rPr>
              <a:t>Hijr</a:t>
            </a:r>
            <a:r>
              <a:rPr lang="en-US" dirty="0">
                <a:latin typeface="Bahnschrift SemiLight SemiConde" panose="020B0502040204020203" pitchFamily="34" charset="0"/>
              </a:rPr>
              <a:t> : 26)</a:t>
            </a:r>
          </a:p>
          <a:p>
            <a:pPr marL="800100" lvl="1" indent="-342900">
              <a:buAutoNum type="arabicPeriod"/>
            </a:pPr>
            <a:r>
              <a:rPr lang="en-US" dirty="0" err="1">
                <a:latin typeface="Bahnschrift SemiLight SemiConde" panose="020B0502040204020203" pitchFamily="34" charset="0"/>
              </a:rPr>
              <a:t>Sulatum</a:t>
            </a:r>
            <a:r>
              <a:rPr lang="en-US" dirty="0">
                <a:latin typeface="Bahnschrift SemiLight SemiConde" panose="020B0502040204020203" pitchFamily="34" charset="0"/>
              </a:rPr>
              <a:t> min </a:t>
            </a:r>
            <a:r>
              <a:rPr lang="en-US" dirty="0" err="1">
                <a:latin typeface="Bahnschrift SemiLight SemiConde" panose="020B0502040204020203" pitchFamily="34" charset="0"/>
              </a:rPr>
              <a:t>Hamaim</a:t>
            </a:r>
            <a:r>
              <a:rPr lang="en-US" dirty="0">
                <a:latin typeface="Bahnschrift SemiLight SemiConde" panose="020B0502040204020203" pitchFamily="34" charset="0"/>
              </a:rPr>
              <a:t> </a:t>
            </a:r>
            <a:r>
              <a:rPr lang="en-US" dirty="0" err="1">
                <a:latin typeface="Bahnschrift SemiLight SemiConde" panose="020B0502040204020203" pitchFamily="34" charset="0"/>
              </a:rPr>
              <a:t>Masnuun</a:t>
            </a:r>
            <a:r>
              <a:rPr lang="en-US" dirty="0">
                <a:latin typeface="Bahnschrift SemiLight SemiConde" panose="020B0502040204020203" pitchFamily="34" charset="0"/>
              </a:rPr>
              <a:t> / </a:t>
            </a:r>
            <a:r>
              <a:rPr lang="en-US" dirty="0" err="1">
                <a:latin typeface="Bahnschrift SemiLight SemiConde" panose="020B0502040204020203" pitchFamily="34" charset="0"/>
              </a:rPr>
              <a:t>Lempung</a:t>
            </a:r>
            <a:r>
              <a:rPr lang="en-US" dirty="0">
                <a:latin typeface="Bahnschrift SemiLight SemiConde" panose="020B0502040204020203" pitchFamily="34" charset="0"/>
              </a:rPr>
              <a:t> yang di </a:t>
            </a:r>
            <a:r>
              <a:rPr lang="en-US" dirty="0" err="1">
                <a:latin typeface="Bahnschrift SemiLight SemiConde" panose="020B0502040204020203" pitchFamily="34" charset="0"/>
              </a:rPr>
              <a:t>bentuk</a:t>
            </a:r>
            <a:r>
              <a:rPr lang="en-US" dirty="0">
                <a:latin typeface="Bahnschrift SemiLight SemiConde" panose="020B0502040204020203" pitchFamily="34" charset="0"/>
              </a:rPr>
              <a:t> (QS. Al </a:t>
            </a:r>
            <a:r>
              <a:rPr lang="en-US" dirty="0" err="1">
                <a:latin typeface="Bahnschrift SemiLight SemiConde" panose="020B0502040204020203" pitchFamily="34" charset="0"/>
              </a:rPr>
              <a:t>Hijr</a:t>
            </a:r>
            <a:r>
              <a:rPr lang="en-US" dirty="0">
                <a:latin typeface="Bahnschrift SemiLight SemiConde" panose="020B0502040204020203" pitchFamily="34" charset="0"/>
              </a:rPr>
              <a:t> : 26)</a:t>
            </a:r>
          </a:p>
          <a:p>
            <a:pPr marL="800100" lvl="1" indent="-342900">
              <a:buAutoNum type="arabicPeriod"/>
            </a:pPr>
            <a:r>
              <a:rPr lang="en-US" dirty="0" err="1">
                <a:latin typeface="Bahnschrift SemiLight SemiConde" panose="020B0502040204020203" pitchFamily="34" charset="0"/>
              </a:rPr>
              <a:t>Sulatum</a:t>
            </a:r>
            <a:r>
              <a:rPr lang="en-US" dirty="0">
                <a:latin typeface="Bahnschrift SemiLight SemiConde" panose="020B0502040204020203" pitchFamily="34" charset="0"/>
              </a:rPr>
              <a:t> min </a:t>
            </a:r>
            <a:r>
              <a:rPr lang="en-US" dirty="0" err="1">
                <a:latin typeface="Bahnschrift SemiLight SemiConde" panose="020B0502040204020203" pitchFamily="34" charset="0"/>
              </a:rPr>
              <a:t>tiin</a:t>
            </a:r>
            <a:r>
              <a:rPr lang="en-US" dirty="0">
                <a:latin typeface="Bahnschrift SemiLight SemiConde" panose="020B0502040204020203" pitchFamily="34" charset="0"/>
              </a:rPr>
              <a:t> / Sari </a:t>
            </a:r>
            <a:r>
              <a:rPr lang="en-US" dirty="0" err="1">
                <a:latin typeface="Bahnschrift SemiLight SemiConde" panose="020B0502040204020203" pitchFamily="34" charset="0"/>
              </a:rPr>
              <a:t>pati</a:t>
            </a:r>
            <a:r>
              <a:rPr lang="en-US" dirty="0">
                <a:latin typeface="Bahnschrift SemiLight SemiConde" panose="020B0502040204020203" pitchFamily="34" charset="0"/>
              </a:rPr>
              <a:t> </a:t>
            </a:r>
            <a:r>
              <a:rPr lang="en-US" dirty="0" err="1">
                <a:latin typeface="Bahnschrift SemiLight SemiConde" panose="020B0502040204020203" pitchFamily="34" charset="0"/>
              </a:rPr>
              <a:t>lempung</a:t>
            </a:r>
            <a:r>
              <a:rPr lang="en-US" dirty="0">
                <a:latin typeface="Bahnschrift SemiLight SemiConde" panose="020B0502040204020203" pitchFamily="34" charset="0"/>
              </a:rPr>
              <a:t>.</a:t>
            </a:r>
            <a:endParaRPr lang="en-ID" dirty="0">
              <a:latin typeface="Bahnschrift SemiLight SemiConde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084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pt Background Aesthetic">
            <a:extLst>
              <a:ext uri="{FF2B5EF4-FFF2-40B4-BE49-F238E27FC236}">
                <a16:creationId xmlns:a16="http://schemas.microsoft.com/office/drawing/2014/main" xmlns="" id="{95A5880D-A137-8F39-736D-B9F30A738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ED9A875-A0E4-EC98-FB23-CF9CE608D4D0}"/>
              </a:ext>
            </a:extLst>
          </p:cNvPr>
          <p:cNvSpPr txBox="1"/>
          <p:nvPr/>
        </p:nvSpPr>
        <p:spPr>
          <a:xfrm>
            <a:off x="1133375" y="558068"/>
            <a:ext cx="10243686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Bahnschrift SemiLight SemiConde" panose="020B0502040204020203" pitchFamily="34" charset="0"/>
              </a:rPr>
              <a:t>4.		Proses </a:t>
            </a:r>
            <a:r>
              <a:rPr lang="en-US" sz="4000" b="1" dirty="0" err="1">
                <a:latin typeface="Bahnschrift SemiLight SemiConde" panose="020B0502040204020203" pitchFamily="34" charset="0"/>
              </a:rPr>
              <a:t>Reproduksi</a:t>
            </a:r>
            <a:r>
              <a:rPr lang="en-US" sz="4000" b="1" dirty="0">
                <a:latin typeface="Bahnschrift SemiLight SemiConde" panose="020B0502040204020203" pitchFamily="34" charset="0"/>
              </a:rPr>
              <a:t> </a:t>
            </a:r>
            <a:r>
              <a:rPr lang="en-US" sz="4000" b="1" dirty="0" err="1">
                <a:latin typeface="Bahnschrift SemiLight SemiConde" panose="020B0502040204020203" pitchFamily="34" charset="0"/>
              </a:rPr>
              <a:t>Manusia</a:t>
            </a:r>
            <a:endParaRPr lang="en-US" sz="4000" b="1" dirty="0">
              <a:latin typeface="Bahnschrift SemiLight SemiConde" panose="020B0502040204020203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en-US" sz="3200" dirty="0" err="1">
                <a:latin typeface="Bahnschrift SemiLight SemiConde" panose="020B0502040204020203" pitchFamily="34" charset="0"/>
              </a:rPr>
              <a:t>Unsur</a:t>
            </a:r>
            <a:r>
              <a:rPr lang="en-US" sz="3200" dirty="0">
                <a:latin typeface="Bahnschrift SemiLight SemiConde" panose="020B0502040204020203" pitchFamily="34" charset="0"/>
              </a:rPr>
              <a:t> </a:t>
            </a:r>
            <a:r>
              <a:rPr lang="en-US" sz="3200" dirty="0" err="1">
                <a:latin typeface="Bahnschrift SemiLight SemiConde" panose="020B0502040204020203" pitchFamily="34" charset="0"/>
              </a:rPr>
              <a:t>Jasmani</a:t>
            </a:r>
            <a:r>
              <a:rPr lang="en-US" sz="3200" dirty="0">
                <a:latin typeface="Bahnschrift SemiLight SemiConde" panose="020B0502040204020203" pitchFamily="34" charset="0"/>
              </a:rPr>
              <a:t> </a:t>
            </a:r>
          </a:p>
          <a:p>
            <a:r>
              <a:rPr lang="en-US" sz="3200" dirty="0">
                <a:latin typeface="Bahnschrift SemiLight SemiConde" panose="020B0502040204020203" pitchFamily="34" charset="0"/>
              </a:rPr>
              <a:t>		(QS. Al </a:t>
            </a:r>
            <a:r>
              <a:rPr lang="en-US" sz="3200" dirty="0" err="1">
                <a:latin typeface="Bahnschrift SemiLight SemiConde" panose="020B0502040204020203" pitchFamily="34" charset="0"/>
              </a:rPr>
              <a:t>Qiyamah</a:t>
            </a:r>
            <a:r>
              <a:rPr lang="en-US" sz="3200" dirty="0">
                <a:latin typeface="Bahnschrift SemiLight SemiConde" panose="020B0502040204020203" pitchFamily="34" charset="0"/>
              </a:rPr>
              <a:t> : 37-38), (QS. Al </a:t>
            </a:r>
            <a:r>
              <a:rPr lang="en-US" sz="3200" dirty="0" err="1">
                <a:latin typeface="Bahnschrift SemiLight SemiConde" panose="020B0502040204020203" pitchFamily="34" charset="0"/>
              </a:rPr>
              <a:t>Mukminuun</a:t>
            </a:r>
            <a:r>
              <a:rPr lang="en-US" sz="3200" dirty="0">
                <a:latin typeface="Bahnschrift SemiLight SemiConde" panose="020B0502040204020203" pitchFamily="34" charset="0"/>
              </a:rPr>
              <a:t>: 14)</a:t>
            </a:r>
          </a:p>
          <a:p>
            <a:endParaRPr lang="en-US" sz="3200" dirty="0">
              <a:latin typeface="Bahnschrift SemiLight SemiConde" panose="020B0502040204020203" pitchFamily="34" charset="0"/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en-US" sz="3200" dirty="0" err="1">
                <a:latin typeface="Bahnschrift SemiLight SemiConde" panose="020B0502040204020203" pitchFamily="34" charset="0"/>
              </a:rPr>
              <a:t>Unsur</a:t>
            </a:r>
            <a:r>
              <a:rPr lang="en-US" sz="3200" dirty="0">
                <a:latin typeface="Bahnschrift SemiLight SemiConde" panose="020B0502040204020203" pitchFamily="34" charset="0"/>
              </a:rPr>
              <a:t> </a:t>
            </a:r>
            <a:r>
              <a:rPr lang="en-US" sz="3200" dirty="0" err="1">
                <a:latin typeface="Bahnschrift SemiLight SemiConde" panose="020B0502040204020203" pitchFamily="34" charset="0"/>
              </a:rPr>
              <a:t>Ruhani</a:t>
            </a:r>
            <a:r>
              <a:rPr lang="en-US" sz="3200" dirty="0">
                <a:latin typeface="Bahnschrift SemiLight SemiConde" panose="020B0502040204020203" pitchFamily="34" charset="0"/>
              </a:rPr>
              <a:t> </a:t>
            </a:r>
          </a:p>
          <a:p>
            <a:pPr lvl="2"/>
            <a:r>
              <a:rPr lang="en-US" sz="3200" dirty="0">
                <a:latin typeface="Bahnschrift SemiLight SemiConde" panose="020B0502040204020203" pitchFamily="34" charset="0"/>
              </a:rPr>
              <a:t>(QS. Saad: 71-72), QS. Al-</a:t>
            </a:r>
            <a:r>
              <a:rPr lang="en-US" sz="3200" dirty="0" err="1">
                <a:latin typeface="Bahnschrift SemiLight SemiConde" panose="020B0502040204020203" pitchFamily="34" charset="0"/>
              </a:rPr>
              <a:t>Israa</a:t>
            </a:r>
            <a:r>
              <a:rPr lang="en-US" sz="3200" dirty="0">
                <a:latin typeface="Bahnschrift SemiLight SemiConde" panose="020B0502040204020203" pitchFamily="34" charset="0"/>
              </a:rPr>
              <a:t> : 85), (QS. Azzumar:42), (QS. Ali Imran:185).</a:t>
            </a:r>
            <a:endParaRPr lang="en-ID" sz="3200" dirty="0">
              <a:latin typeface="Bahnschrift SemiLight SemiConde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766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esain powerpoint, Templat power point, Presentasi">
            <a:extLst>
              <a:ext uri="{FF2B5EF4-FFF2-40B4-BE49-F238E27FC236}">
                <a16:creationId xmlns:a16="http://schemas.microsoft.com/office/drawing/2014/main" xmlns="" id="{56AE0DD2-42C9-0A54-9E93-956765550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AF44A73-9BAF-5A42-6CA7-60126F9C48AA}"/>
              </a:ext>
            </a:extLst>
          </p:cNvPr>
          <p:cNvSpPr txBox="1"/>
          <p:nvPr/>
        </p:nvSpPr>
        <p:spPr>
          <a:xfrm>
            <a:off x="1143000" y="759231"/>
            <a:ext cx="61938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Bahnschrift SemiLight SemiConde" panose="020B0502040204020203" pitchFamily="34" charset="0"/>
              </a:rPr>
              <a:t>5. </a:t>
            </a:r>
            <a:r>
              <a:rPr lang="en-US" sz="4000" b="1" dirty="0" err="1">
                <a:latin typeface="Bahnschrift SemiLight SemiConde" panose="020B0502040204020203" pitchFamily="34" charset="0"/>
              </a:rPr>
              <a:t>Karakteristik</a:t>
            </a:r>
            <a:r>
              <a:rPr lang="en-US" sz="4000" b="1" dirty="0">
                <a:latin typeface="Bahnschrift SemiLight SemiConde" panose="020B0502040204020203" pitchFamily="34" charset="0"/>
              </a:rPr>
              <a:t> </a:t>
            </a:r>
            <a:r>
              <a:rPr lang="en-US" sz="4000" b="1" dirty="0" err="1">
                <a:latin typeface="Bahnschrift SemiLight SemiConde" panose="020B0502040204020203" pitchFamily="34" charset="0"/>
              </a:rPr>
              <a:t>Manusia</a:t>
            </a:r>
            <a:endParaRPr lang="en-ID" sz="4000" b="1" dirty="0">
              <a:latin typeface="Bahnschrift SemiLight SemiConde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FD3EBED-17B4-529F-E40B-1DE0754FB77B}"/>
              </a:ext>
            </a:extLst>
          </p:cNvPr>
          <p:cNvSpPr txBox="1"/>
          <p:nvPr/>
        </p:nvSpPr>
        <p:spPr>
          <a:xfrm>
            <a:off x="1653139" y="1467117"/>
            <a:ext cx="6193856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3200" dirty="0" err="1">
                <a:latin typeface="Bahnschrift SemiLight SemiConde" panose="020B0502040204020203" pitchFamily="34" charset="0"/>
              </a:rPr>
              <a:t>Kreasi</a:t>
            </a:r>
            <a:endParaRPr lang="en-US" sz="3200" dirty="0">
              <a:latin typeface="Bahnschrift SemiLight SemiConde" panose="020B0502040204020203" pitchFamily="34" charset="0"/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3200" dirty="0" err="1">
                <a:latin typeface="Bahnschrift SemiLight SemiConde" panose="020B0502040204020203" pitchFamily="34" charset="0"/>
              </a:rPr>
              <a:t>Ilmu</a:t>
            </a:r>
            <a:endParaRPr lang="en-US" sz="3200" dirty="0">
              <a:latin typeface="Bahnschrift SemiLight SemiConde" panose="020B0502040204020203" pitchFamily="34" charset="0"/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3200" dirty="0" err="1">
                <a:latin typeface="Bahnschrift SemiLight SemiConde" panose="020B0502040204020203" pitchFamily="34" charset="0"/>
              </a:rPr>
              <a:t>Kehendak</a:t>
            </a:r>
            <a:endParaRPr lang="en-ID" sz="3200" dirty="0">
              <a:latin typeface="Bahnschrift SemiLight SemiConde" panose="020B0502040204020203" pitchFamily="34" charset="0"/>
            </a:endParaRPr>
          </a:p>
          <a:p>
            <a:pPr marL="342900" indent="-342900">
              <a:buFont typeface="+mj-lt"/>
              <a:buAutoNum type="alphaLcParenR"/>
            </a:pPr>
            <a:endParaRPr lang="en-US" sz="1800" dirty="0"/>
          </a:p>
          <a:p>
            <a:pPr marL="342900" indent="-342900">
              <a:buFont typeface="+mj-lt"/>
              <a:buAutoNum type="alphaLcParenR"/>
            </a:pPr>
            <a:endParaRPr lang="en-US" sz="1800" dirty="0"/>
          </a:p>
          <a:p>
            <a:pPr marL="342900" indent="-342900">
              <a:buFont typeface="+mj-lt"/>
              <a:buAutoNum type="alphaLcParenR"/>
            </a:pPr>
            <a:endParaRPr lang="en-ID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D18926A-62D6-6997-9929-AE642DC92335}"/>
              </a:ext>
            </a:extLst>
          </p:cNvPr>
          <p:cNvSpPr txBox="1"/>
          <p:nvPr/>
        </p:nvSpPr>
        <p:spPr>
          <a:xfrm>
            <a:off x="1143000" y="3270804"/>
            <a:ext cx="61938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atin typeface="Bahnschrift SemiLight SemiConde" panose="020B0502040204020203" pitchFamily="34" charset="0"/>
              </a:rPr>
              <a:t>6. </a:t>
            </a:r>
            <a:r>
              <a:rPr lang="en-US" sz="4000" b="1" dirty="0" err="1">
                <a:latin typeface="Bahnschrift SemiLight SemiConde" panose="020B0502040204020203" pitchFamily="34" charset="0"/>
              </a:rPr>
              <a:t>Misi</a:t>
            </a:r>
            <a:r>
              <a:rPr lang="en-US" sz="4000" b="1" dirty="0">
                <a:latin typeface="Bahnschrift SemiLight SemiConde" panose="020B0502040204020203" pitchFamily="34" charset="0"/>
              </a:rPr>
              <a:t> dan </a:t>
            </a:r>
            <a:r>
              <a:rPr lang="en-US" sz="4000" b="1" dirty="0" err="1">
                <a:latin typeface="Bahnschrift SemiLight SemiConde" panose="020B0502040204020203" pitchFamily="34" charset="0"/>
              </a:rPr>
              <a:t>Fungsi</a:t>
            </a:r>
            <a:r>
              <a:rPr lang="en-US" sz="4000" b="1" dirty="0">
                <a:latin typeface="Bahnschrift SemiLight SemiConde" panose="020B0502040204020203" pitchFamily="34" charset="0"/>
              </a:rPr>
              <a:t> </a:t>
            </a:r>
            <a:r>
              <a:rPr lang="en-US" sz="4000" b="1" dirty="0" err="1">
                <a:latin typeface="Bahnschrift SemiLight SemiConde" panose="020B0502040204020203" pitchFamily="34" charset="0"/>
              </a:rPr>
              <a:t>Manusia</a:t>
            </a:r>
            <a:endParaRPr lang="en-ID" sz="4000" b="1" dirty="0">
              <a:latin typeface="Bahnschrift SemiLight SemiConde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B5DBDA4-93BD-9F42-787A-E5A2BA734CDC}"/>
              </a:ext>
            </a:extLst>
          </p:cNvPr>
          <p:cNvSpPr txBox="1"/>
          <p:nvPr/>
        </p:nvSpPr>
        <p:spPr>
          <a:xfrm>
            <a:off x="1653138" y="3922434"/>
            <a:ext cx="874214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arenR"/>
            </a:pPr>
            <a:endParaRPr lang="id-ID" sz="3200" dirty="0" smtClean="0">
              <a:latin typeface="Bahnschrift SemiLight SemiConde" panose="020B0502040204020203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US" sz="3200" dirty="0" err="1" smtClean="0">
                <a:latin typeface="Bahnschrift SemiLight SemiConde" panose="020B0502040204020203" pitchFamily="34" charset="0"/>
              </a:rPr>
              <a:t>Khalifah</a:t>
            </a:r>
            <a:r>
              <a:rPr lang="en-US" sz="3200" dirty="0" smtClean="0">
                <a:latin typeface="Bahnschrift SemiLight SemiConde" panose="020B0502040204020203" pitchFamily="34" charset="0"/>
              </a:rPr>
              <a:t> </a:t>
            </a:r>
            <a:r>
              <a:rPr lang="en-US" sz="3200" dirty="0" err="1">
                <a:latin typeface="Bahnschrift SemiLight SemiConde" panose="020B0502040204020203" pitchFamily="34" charset="0"/>
              </a:rPr>
              <a:t>Alloh</a:t>
            </a:r>
            <a:r>
              <a:rPr lang="en-US" sz="3200" dirty="0">
                <a:latin typeface="Bahnschrift SemiLight SemiConde" panose="020B0502040204020203" pitchFamily="34" charset="0"/>
              </a:rPr>
              <a:t> di </a:t>
            </a:r>
            <a:r>
              <a:rPr lang="en-US" sz="3200" dirty="0" err="1">
                <a:latin typeface="Bahnschrift SemiLight SemiConde" panose="020B0502040204020203" pitchFamily="34" charset="0"/>
              </a:rPr>
              <a:t>bumi</a:t>
            </a:r>
            <a:r>
              <a:rPr lang="en-US" sz="3200" dirty="0">
                <a:latin typeface="Bahnschrift SemiLight SemiConde" panose="020B0502040204020203" pitchFamily="34" charset="0"/>
              </a:rPr>
              <a:t> (QS. Al Baqarah : 30)</a:t>
            </a:r>
          </a:p>
          <a:p>
            <a:pPr marL="514350" indent="-514350">
              <a:buFont typeface="+mj-lt"/>
              <a:buAutoNum type="alphaLcParenR"/>
            </a:pPr>
            <a:r>
              <a:rPr lang="en-US" sz="3200" dirty="0" err="1">
                <a:latin typeface="Bahnschrift SemiLight SemiConde" panose="020B0502040204020203" pitchFamily="34" charset="0"/>
              </a:rPr>
              <a:t>Beribadah</a:t>
            </a:r>
            <a:r>
              <a:rPr lang="en-US" sz="3200" dirty="0">
                <a:latin typeface="Bahnschrift SemiLight SemiConde" panose="020B0502040204020203" pitchFamily="34" charset="0"/>
              </a:rPr>
              <a:t> </a:t>
            </a:r>
            <a:r>
              <a:rPr lang="en-US" sz="3200" dirty="0" err="1">
                <a:latin typeface="Bahnschrift SemiLight SemiConde" panose="020B0502040204020203" pitchFamily="34" charset="0"/>
              </a:rPr>
              <a:t>Kepada</a:t>
            </a:r>
            <a:r>
              <a:rPr lang="en-US" sz="3200" dirty="0">
                <a:latin typeface="Bahnschrift SemiLight SemiConde" panose="020B0502040204020203" pitchFamily="34" charset="0"/>
              </a:rPr>
              <a:t> </a:t>
            </a:r>
            <a:r>
              <a:rPr lang="en-US" sz="3200" dirty="0" err="1">
                <a:latin typeface="Bahnschrift SemiLight SemiConde" panose="020B0502040204020203" pitchFamily="34" charset="0"/>
              </a:rPr>
              <a:t>Alloh</a:t>
            </a:r>
            <a:r>
              <a:rPr lang="en-US" sz="3200" dirty="0">
                <a:latin typeface="Bahnschrift SemiLight SemiConde" panose="020B0502040204020203" pitchFamily="34" charset="0"/>
              </a:rPr>
              <a:t> </a:t>
            </a:r>
            <a:r>
              <a:rPr lang="en-US" sz="3200" dirty="0" err="1">
                <a:latin typeface="Bahnschrift SemiLight SemiConde" panose="020B0502040204020203" pitchFamily="34" charset="0"/>
              </a:rPr>
              <a:t>swt</a:t>
            </a:r>
            <a:r>
              <a:rPr lang="en-US" sz="3200" dirty="0">
                <a:latin typeface="Bahnschrift SemiLight SemiConde" panose="020B0502040204020203" pitchFamily="34" charset="0"/>
              </a:rPr>
              <a:t>. QS. </a:t>
            </a:r>
            <a:r>
              <a:rPr lang="en-US" sz="3200" dirty="0" err="1">
                <a:latin typeface="Bahnschrift SemiLight SemiConde" panose="020B0502040204020203" pitchFamily="34" charset="0"/>
              </a:rPr>
              <a:t>Azzariyat</a:t>
            </a:r>
            <a:r>
              <a:rPr lang="en-US" sz="3200" dirty="0">
                <a:latin typeface="Bahnschrift SemiLight SemiConde" panose="020B0502040204020203" pitchFamily="34" charset="0"/>
              </a:rPr>
              <a:t> : 56)</a:t>
            </a:r>
          </a:p>
          <a:p>
            <a:r>
              <a:rPr lang="en-US" sz="3200" dirty="0">
                <a:latin typeface="Bahnschrift SemiLight SemiConde" panose="020B0502040204020203" pitchFamily="34" charset="0"/>
              </a:rPr>
              <a:t>     QS. </a:t>
            </a:r>
            <a:r>
              <a:rPr lang="en-US" sz="3200" dirty="0" err="1">
                <a:latin typeface="Bahnschrift SemiLight SemiConde" panose="020B0502040204020203" pitchFamily="34" charset="0"/>
              </a:rPr>
              <a:t>Albayyinah</a:t>
            </a:r>
            <a:r>
              <a:rPr lang="en-US" sz="3200" dirty="0">
                <a:latin typeface="Bahnschrift SemiLight SemiConde" panose="020B0502040204020203" pitchFamily="34" charset="0"/>
              </a:rPr>
              <a:t> (QS. : 5)</a:t>
            </a:r>
            <a:endParaRPr lang="en-ID" sz="3200" dirty="0">
              <a:latin typeface="Bahnschrift SemiLight SemiConde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767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757B87D-1B2C-5055-C627-2587DC26D456}"/>
              </a:ext>
            </a:extLst>
          </p:cNvPr>
          <p:cNvSpPr txBox="1"/>
          <p:nvPr/>
        </p:nvSpPr>
        <p:spPr>
          <a:xfrm>
            <a:off x="226195" y="2236272"/>
            <a:ext cx="112674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/>
              <a:t>Selesai</a:t>
            </a:r>
            <a:r>
              <a:rPr lang="en-US" sz="3200" b="1" dirty="0"/>
              <a:t>…</a:t>
            </a:r>
            <a:endParaRPr lang="en-ID" sz="3200" b="1" dirty="0"/>
          </a:p>
        </p:txBody>
      </p:sp>
      <p:pic>
        <p:nvPicPr>
          <p:cNvPr id="4098" name="Picture 2" descr="Detail Download Template Powerpoint Aesthetic Koleksi Nomer 6">
            <a:extLst>
              <a:ext uri="{FF2B5EF4-FFF2-40B4-BE49-F238E27FC236}">
                <a16:creationId xmlns:a16="http://schemas.microsoft.com/office/drawing/2014/main" xmlns="" id="{63E569DB-B29C-279E-5D49-F78A868A6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21835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96E76EC-8713-8A1F-D1CE-3B930F52414D}"/>
              </a:ext>
            </a:extLst>
          </p:cNvPr>
          <p:cNvSpPr/>
          <p:nvPr/>
        </p:nvSpPr>
        <p:spPr>
          <a:xfrm>
            <a:off x="4118087" y="1889306"/>
            <a:ext cx="398218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rgbClr val="996633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ahnschrift Light SemiCondensed" panose="020B0502040204020203" pitchFamily="34" charset="0"/>
              </a:rPr>
              <a:t> </a:t>
            </a:r>
            <a:r>
              <a:rPr lang="en-US" sz="5400" b="1" cap="none" spc="0" dirty="0" err="1">
                <a:ln w="13462">
                  <a:solidFill>
                    <a:srgbClr val="996633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ahnschrift Light SemiCondensed" panose="020B0502040204020203" pitchFamily="34" charset="0"/>
              </a:rPr>
              <a:t>Sekian</a:t>
            </a:r>
            <a:r>
              <a:rPr lang="en-US" sz="5400" b="1" cap="none" spc="0" dirty="0">
                <a:ln w="13462">
                  <a:solidFill>
                    <a:srgbClr val="996633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ahnschrift Light SemiCondensed" panose="020B0502040204020203" pitchFamily="34" charset="0"/>
              </a:rPr>
              <a:t> </a:t>
            </a:r>
          </a:p>
          <a:p>
            <a:pPr algn="ctr"/>
            <a:r>
              <a:rPr lang="en-US" sz="5400" b="1" dirty="0">
                <a:ln w="13462">
                  <a:solidFill>
                    <a:srgbClr val="996633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ahnschrift Light SemiCondensed" panose="020B0502040204020203" pitchFamily="34" charset="0"/>
              </a:rPr>
              <a:t>&amp;</a:t>
            </a:r>
          </a:p>
          <a:p>
            <a:pPr algn="ctr"/>
            <a:r>
              <a:rPr lang="en-US" sz="5400" b="1" cap="none" spc="0" dirty="0">
                <a:ln w="13462">
                  <a:solidFill>
                    <a:srgbClr val="996633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ahnschrift Light SemiCondensed" panose="020B0502040204020203" pitchFamily="34" charset="0"/>
              </a:rPr>
              <a:t>  </a:t>
            </a:r>
            <a:r>
              <a:rPr lang="en-US" sz="5400" b="1" cap="none" spc="0" dirty="0" err="1">
                <a:ln w="13462">
                  <a:solidFill>
                    <a:srgbClr val="996633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ahnschrift Light SemiCondensed" panose="020B0502040204020203" pitchFamily="34" charset="0"/>
              </a:rPr>
              <a:t>Terimakasih</a:t>
            </a:r>
            <a:r>
              <a:rPr lang="en-US" sz="5400" b="1" dirty="0">
                <a:ln w="13462">
                  <a:solidFill>
                    <a:srgbClr val="996633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ahnschrift Light SemiCondensed" panose="020B0502040204020203" pitchFamily="34" charset="0"/>
              </a:rPr>
              <a:t> </a:t>
            </a:r>
            <a:endParaRPr lang="en-US" sz="5400" b="1" cap="none" spc="0" dirty="0">
              <a:ln w="13462">
                <a:solidFill>
                  <a:srgbClr val="996633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ahnschrift Ligh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97392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808</TotalTime>
  <Words>346</Words>
  <Application>Microsoft Office PowerPoint</Application>
  <PresentationFormat>Custom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Akhmad ivan</dc:creator>
  <cp:lastModifiedBy>KEROHANIAN</cp:lastModifiedBy>
  <cp:revision>12</cp:revision>
  <dcterms:created xsi:type="dcterms:W3CDTF">2022-09-16T12:37:10Z</dcterms:created>
  <dcterms:modified xsi:type="dcterms:W3CDTF">2022-09-21T02:47:28Z</dcterms:modified>
</cp:coreProperties>
</file>